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350" r:id="rId5"/>
    <p:sldId id="361" r:id="rId6"/>
    <p:sldId id="365" r:id="rId7"/>
    <p:sldId id="368" r:id="rId8"/>
    <p:sldId id="366" r:id="rId9"/>
    <p:sldId id="370" r:id="rId10"/>
    <p:sldId id="371" r:id="rId11"/>
    <p:sldId id="372" r:id="rId12"/>
    <p:sldId id="373" r:id="rId13"/>
    <p:sldId id="367" r:id="rId14"/>
    <p:sldId id="34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15.05.2023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0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0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2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6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3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3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5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15 мая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15 мая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15 мая 2023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екст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Текст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Текст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2A7D674-8D44-425B-8E50-A3A77576FE89}" type="datetime4">
              <a:rPr lang="ru-RU" noProof="0" smtClean="0">
                <a:latin typeface="+mn-lt"/>
              </a:rPr>
              <a:t>15 мая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15 мая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15 мая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15 мая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15 мая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15 мая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15 мая 2023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ngo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 rtlCol="0"/>
          <a:lstStyle/>
          <a:p>
            <a:pPr rtl="0"/>
            <a:r>
              <a:rPr lang="ru-RU" sz="4400" dirty="0"/>
              <a:t>Оценка потребностей целевых групп проекта в исследованиях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pPr rtl="0"/>
            <a:r>
              <a:rPr lang="ru-RU" dirty="0">
                <a:latin typeface="+mj-lt"/>
              </a:rPr>
              <a:t>БФ «Социальный навигатор»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7BEA42-4EDE-E0FE-082D-E47B5443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практики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1C5A15F-D8C8-D5C6-75C0-923944479AAE}"/>
              </a:ext>
            </a:extLst>
          </p:cNvPr>
          <p:cNvSpPr txBox="1">
            <a:spLocks/>
          </p:cNvSpPr>
          <p:nvPr/>
        </p:nvSpPr>
        <p:spPr>
          <a:xfrm>
            <a:off x="11222990" y="636270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ru-ru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9CE94-8C30-7E26-9F74-AF9C7402EE6F}"/>
              </a:ext>
            </a:extLst>
          </p:cNvPr>
          <p:cNvSpPr txBox="1"/>
          <p:nvPr/>
        </p:nvSpPr>
        <p:spPr>
          <a:xfrm>
            <a:off x="964023" y="1884551"/>
            <a:ext cx="1085596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НКО заинтересованы в обмене опытом и получении информации о новых успешных  социальных технологиях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Примеры сфер в которых интересен поиск лучших практик: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практики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вовлечения в деятельность организации потенциальных жертвователей, филантропов, попечителей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механизмы перехода от адресной помощи к системным изменениям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</a:t>
            </a:r>
            <a:r>
              <a:rPr lang="ru-RU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етоды формирования и мотивации команды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механизмы удержания волонтеров</a:t>
            </a:r>
            <a:endParaRPr lang="ru-RU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практики выстраивания внешних партнерств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практики вовлечения местных сообществ на локальном уровне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0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i="0" dirty="0">
                <a:effectLst/>
              </a:rPr>
              <a:t>Благотворительный фонд «Социальный навигатор»</a:t>
            </a:r>
            <a:endParaRPr lang="ru-RU" dirty="0"/>
          </a:p>
        </p:txBody>
      </p:sp>
      <p:pic>
        <p:nvPicPr>
          <p:cNvPr id="13" name="Рисунок 12" descr="Портрет члена команды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7B4E568-8D04-5D81-F275-2549FDE71F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http://sn-bf.ru/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Источник данных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/>
              <a:t>Оценка потребностей целевых аудиторий дана на основе данных проекта «ПУЛЬС НКО» (</a:t>
            </a:r>
            <a:r>
              <a:rPr lang="en-US" dirty="0">
                <a:hlinkClick r:id="rId3"/>
              </a:rPr>
              <a:t>https://pulsngo.ru/</a:t>
            </a:r>
            <a:r>
              <a:rPr lang="ru-RU" dirty="0"/>
              <a:t>) </a:t>
            </a:r>
          </a:p>
          <a:p>
            <a:r>
              <a:rPr lang="ru-RU" dirty="0"/>
              <a:t>При регистрации в проекте более 800 НКО ответили на вопрос:</a:t>
            </a:r>
          </a:p>
          <a:p>
            <a:endParaRPr lang="ru-RU" dirty="0"/>
          </a:p>
          <a:p>
            <a:pPr marL="457200" lvl="1" indent="0">
              <a:buNone/>
            </a:pPr>
            <a:r>
              <a:rPr lang="ru-RU" sz="1600" i="1" dirty="0"/>
              <a:t>Какие вопросы вы считаете необходимым включить в исследование НКО? По каким характеристикам вы бы хотели сравнить себя с другими НКО?</a:t>
            </a:r>
          </a:p>
          <a:p>
            <a:endParaRPr lang="ru-RU" dirty="0"/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53" name="Рисунок 52" descr="Подвесные лампочки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 descr="Открытые кавычки со сплошной заливкой">
            <a:extLst>
              <a:ext uri="{FF2B5EF4-FFF2-40B4-BE49-F238E27FC236}">
                <a16:creationId xmlns:a16="http://schemas.microsoft.com/office/drawing/2014/main" id="{D75F1C80-50B2-3FC6-654C-B096B2C1E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609" y="3778419"/>
            <a:ext cx="641181" cy="6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94023"/>
            <a:ext cx="8081654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Какие методы исследований применяются и будут востребованы?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C77751F-5D44-8CA9-9FE9-1F704E257247}"/>
              </a:ext>
            </a:extLst>
          </p:cNvPr>
          <p:cNvSpPr txBox="1">
            <a:spLocks/>
          </p:cNvSpPr>
          <p:nvPr/>
        </p:nvSpPr>
        <p:spPr>
          <a:xfrm>
            <a:off x="971550" y="2080860"/>
            <a:ext cx="10088880" cy="35831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ru-ru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АНАЛИЗ СТАТИСТИКИ И БОЛЬШИХ ДАННЫХ: </a:t>
            </a:r>
            <a:r>
              <a:rPr lang="ru-RU" sz="2000" dirty="0"/>
              <a:t>Росстат, Минюст, ФНС располагают большим объемом данных о состоянии сектора НКО. Они могут охарактеризовать состояние сектора в целом или, при наличии данных по конкретным организациям, дать более глубокие выводы о различиях между типами НКО по направлениям, объему бюджета, целевым аудиториям и проч. На сегодня совокупность таких данных </a:t>
            </a:r>
            <a:r>
              <a:rPr lang="ru-RU" sz="2000" u="sng" dirty="0"/>
              <a:t>мало используются</a:t>
            </a:r>
            <a:r>
              <a:rPr lang="ru-RU" sz="2000" b="1" dirty="0"/>
              <a:t> </a:t>
            </a:r>
            <a:r>
              <a:rPr lang="ru-RU" sz="2000" dirty="0"/>
              <a:t>для анализа сектора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ОПРОСЫ НКО: </a:t>
            </a:r>
            <a:r>
              <a:rPr lang="ru-RU" sz="2000" dirty="0"/>
              <a:t>Опросы НКО </a:t>
            </a:r>
            <a:r>
              <a:rPr lang="ru-RU" sz="2000" u="sng" dirty="0"/>
              <a:t>наиболее распространенный метод </a:t>
            </a:r>
            <a:r>
              <a:rPr lang="ru-RU" sz="2000" dirty="0"/>
              <a:t>сбора данных о секторе. В основном проводятся онлайн. </a:t>
            </a:r>
            <a:r>
              <a:rPr lang="ru-RU" sz="2000" u="sng" dirty="0"/>
              <a:t>Будут востребованы и дальше</a:t>
            </a:r>
            <a:r>
              <a:rPr lang="ru-RU" sz="2000" dirty="0"/>
              <a:t>, т.к. позволяют изучать широкий  спектр исследовательских вопросов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КАЧЕСТВЕННЫЕ ИССЛЕДОВАНИЯ: </a:t>
            </a:r>
            <a:r>
              <a:rPr lang="ru-RU" sz="2000" dirty="0"/>
              <a:t>Исследования методом интервью, фокус-групп, наблюдений </a:t>
            </a:r>
            <a:r>
              <a:rPr lang="ru-RU" sz="2000" u="sng" dirty="0"/>
              <a:t>проводятся редко</a:t>
            </a:r>
            <a:r>
              <a:rPr lang="ru-RU" sz="2000" dirty="0"/>
              <a:t>, т.к. требуют более длительного периода сбора и анализа данных и большей вовлеченности респондентов. Качественные исследования </a:t>
            </a:r>
            <a:r>
              <a:rPr lang="ru-RU" sz="2000" u="sng" dirty="0"/>
              <a:t>необходимы для изучения более сложных, многоаспектных вопросов,</a:t>
            </a:r>
            <a:r>
              <a:rPr lang="ru-RU" sz="2000" dirty="0"/>
              <a:t> где важно изучение субъективного опыта и восприятия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Какие вопросы вы считаете необходимым включить в исследование НКО? По каким характеристикам вы бы хотели сравнить себя с другими НКО?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AE9791FD-2185-F11F-AE2F-A2BAEFF6FD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6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94023"/>
            <a:ext cx="8081654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Какие исследования нужны НКО?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C77751F-5D44-8CA9-9FE9-1F704E257247}"/>
              </a:ext>
            </a:extLst>
          </p:cNvPr>
          <p:cNvSpPr txBox="1">
            <a:spLocks/>
          </p:cNvSpPr>
          <p:nvPr/>
        </p:nvSpPr>
        <p:spPr>
          <a:xfrm>
            <a:off x="971550" y="1804886"/>
            <a:ext cx="10774679" cy="431143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ru-ru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63525" lvl="1" indent="-2635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Максимально прикладные – то есть реально помогают НКО решить собственные управленческие задачи</a:t>
            </a:r>
          </a:p>
          <a:p>
            <a:pPr marL="263525" lvl="1" indent="-2635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Исследования о сферах социальных проблем, которыми занимаются НКО</a:t>
            </a:r>
          </a:p>
          <a:p>
            <a:pPr marL="263525" lvl="1" indent="-2635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Общие исследования сектора</a:t>
            </a:r>
          </a:p>
          <a:p>
            <a:pPr marL="263525" lvl="1" indent="-2635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Сравнительные исследования, которые позволяют сравнивать НКО между собой и отдельные НКО с сектором в целом</a:t>
            </a:r>
          </a:p>
          <a:p>
            <a:pPr marL="263525" lvl="1" indent="-2635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Лучшие практики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490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645389"/>
            <a:ext cx="8081654" cy="61086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Прикладные исследования (1)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C77751F-5D44-8CA9-9FE9-1F704E257247}"/>
              </a:ext>
            </a:extLst>
          </p:cNvPr>
          <p:cNvSpPr txBox="1">
            <a:spLocks/>
          </p:cNvSpPr>
          <p:nvPr/>
        </p:nvSpPr>
        <p:spPr>
          <a:xfrm>
            <a:off x="2948948" y="1829651"/>
            <a:ext cx="2164080" cy="431143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ru-ru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  <a:p>
            <a:pPr marL="3429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потребностей </a:t>
            </a:r>
          </a:p>
          <a:p>
            <a:pPr marL="3429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мотивов</a:t>
            </a:r>
          </a:p>
          <a:p>
            <a:pPr marL="3429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опыта</a:t>
            </a:r>
          </a:p>
          <a:p>
            <a:pPr marL="3429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ожиданий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669C0-BBBC-A736-EDE0-BD0A09F2A6E0}"/>
              </a:ext>
            </a:extLst>
          </p:cNvPr>
          <p:cNvSpPr txBox="1"/>
          <p:nvPr/>
        </p:nvSpPr>
        <p:spPr>
          <a:xfrm>
            <a:off x="7907029" y="2204328"/>
            <a:ext cx="3122922" cy="2749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доноров</a:t>
            </a:r>
          </a:p>
          <a:p>
            <a:pPr marL="285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волонтеров</a:t>
            </a:r>
          </a:p>
          <a:p>
            <a:pPr marL="285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благополучателей</a:t>
            </a:r>
          </a:p>
          <a:p>
            <a:pPr marL="285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местного сообщества</a:t>
            </a:r>
          </a:p>
          <a:p>
            <a:pPr marL="0" lvl="2">
              <a:spcBef>
                <a:spcPts val="200"/>
              </a:spcBef>
              <a:spcAft>
                <a:spcPts val="200"/>
              </a:spcAft>
            </a:pPr>
            <a:endParaRPr lang="ru-RU" sz="1800" dirty="0">
              <a:solidFill>
                <a:schemeClr val="bg1"/>
              </a:solidFill>
            </a:endParaRPr>
          </a:p>
          <a:p>
            <a:pPr marL="0" lvl="2">
              <a:spcBef>
                <a:spcPts val="200"/>
              </a:spcBef>
              <a:spcAft>
                <a:spcPts val="200"/>
              </a:spcAft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2D106-5B39-3A40-4EFE-D7C67C5E72EB}"/>
              </a:ext>
            </a:extLst>
          </p:cNvPr>
          <p:cNvSpPr txBox="1"/>
          <p:nvPr/>
        </p:nvSpPr>
        <p:spPr>
          <a:xfrm>
            <a:off x="3261360" y="1530566"/>
            <a:ext cx="5669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spcBef>
                <a:spcPts val="200"/>
              </a:spcBef>
              <a:spcAft>
                <a:spcPts val="200"/>
              </a:spcAft>
            </a:pPr>
            <a:r>
              <a:rPr lang="ru-RU" sz="2400" dirty="0">
                <a:solidFill>
                  <a:schemeClr val="bg1"/>
                </a:solidFill>
              </a:rPr>
              <a:t>анализ целевых аудиторий</a:t>
            </a:r>
          </a:p>
        </p:txBody>
      </p:sp>
      <p:pic>
        <p:nvPicPr>
          <p:cNvPr id="12" name="Рисунок 11" descr="Стрелка: изгиб по часовой стрелке контур">
            <a:extLst>
              <a:ext uri="{FF2B5EF4-FFF2-40B4-BE49-F238E27FC236}">
                <a16:creationId xmlns:a16="http://schemas.microsoft.com/office/drawing/2014/main" id="{5A1C501F-7967-08FC-976F-7B05D78C3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77534">
            <a:off x="7877248" y="1463911"/>
            <a:ext cx="914400" cy="914400"/>
          </a:xfrm>
          <a:prstGeom prst="rect">
            <a:avLst/>
          </a:prstGeom>
        </p:spPr>
      </p:pic>
      <p:pic>
        <p:nvPicPr>
          <p:cNvPr id="13" name="Рисунок 12" descr="Стрелка: изгиб по часовой стрелке контур">
            <a:extLst>
              <a:ext uri="{FF2B5EF4-FFF2-40B4-BE49-F238E27FC236}">
                <a16:creationId xmlns:a16="http://schemas.microsoft.com/office/drawing/2014/main" id="{17A06EF4-6864-627D-CD53-86AACC23A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22466" flipH="1">
            <a:off x="3306830" y="145462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95BDC9-E906-CCAC-7B9D-08208CEFDAC0}"/>
              </a:ext>
            </a:extLst>
          </p:cNvPr>
          <p:cNvSpPr txBox="1"/>
          <p:nvPr/>
        </p:nvSpPr>
        <p:spPr>
          <a:xfrm>
            <a:off x="618502" y="4196218"/>
            <a:ext cx="89890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</a:rPr>
              <a:t>Что дает?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bg1"/>
                </a:solidFill>
                <a:effectLst/>
              </a:rPr>
              <a:t>формирует обоснованную стратегию работы с целевыми аудиториями, в т.ч. по работе с частными донорами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уточняет портрет ЦА и ее поведенческие характеристики</a:t>
            </a:r>
            <a:endParaRPr lang="ru-RU" sz="2400" b="0" i="0" dirty="0">
              <a:solidFill>
                <a:schemeClr val="bg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bg1"/>
                </a:solidFill>
                <a:effectLst/>
              </a:rPr>
              <a:t>повышает уровень вовлеченности и лояльности</a:t>
            </a:r>
            <a:r>
              <a:rPr lang="ru-RU" sz="2400" dirty="0">
                <a:solidFill>
                  <a:schemeClr val="bg1"/>
                </a:solidFill>
              </a:rPr>
              <a:t> 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645389"/>
            <a:ext cx="8081654" cy="61086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Прикладные исследования (2)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5BDC9-E906-CCAC-7B9D-08208CEFDAC0}"/>
              </a:ext>
            </a:extLst>
          </p:cNvPr>
          <p:cNvSpPr txBox="1"/>
          <p:nvPr/>
        </p:nvSpPr>
        <p:spPr>
          <a:xfrm>
            <a:off x="890270" y="1685558"/>
            <a:ext cx="1085596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i="0" dirty="0">
                <a:solidFill>
                  <a:schemeClr val="bg1"/>
                </a:solidFill>
                <a:effectLst/>
              </a:rPr>
              <a:t>Оценка и мониторинг результативности и эффективности проектов: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bg1"/>
                </a:solidFill>
                <a:effectLst/>
              </a:rPr>
              <a:t>все больше доноров требуют проведение оценки, в особенности внешней оценки, и сами НКО все больше заинтересованы в оценке своей деятельности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это позволяет оценить свою работу, выявить провалы, доработать и усовершенствовать проекты и программы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НО: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н</a:t>
            </a:r>
            <a:r>
              <a:rPr lang="ru-RU" sz="2000" b="0" i="0" dirty="0">
                <a:solidFill>
                  <a:schemeClr val="bg1"/>
                </a:solidFill>
                <a:effectLst/>
              </a:rPr>
              <a:t>ебольшое кол-во НКО обладает адекватными компетенциями проведения оценки. Несмотря на наличие большого количества обучающий материалов, проведение оценки требует профессиональной подготовки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рынок внешней независимой оценки развивается, но НКО также необходимо учить выбирать подрядчиков и ориентироваться в критериях выбора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7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645389"/>
            <a:ext cx="8081654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Исследования социальных проблем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5BDC9-E906-CCAC-7B9D-08208CEFDAC0}"/>
              </a:ext>
            </a:extLst>
          </p:cNvPr>
          <p:cNvSpPr txBox="1"/>
          <p:nvPr/>
        </p:nvSpPr>
        <p:spPr>
          <a:xfrm>
            <a:off x="890270" y="1482358"/>
            <a:ext cx="10855960" cy="538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Деятельность большинства НКО направлена на решение социальных проблем. Для того, чтобы понимать их масштаб, причины, последствия и проч. требуется проведение исследования</a:t>
            </a:r>
          </a:p>
          <a:p>
            <a:pPr marL="355600"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bg1"/>
                </a:solidFill>
              </a:rPr>
              <a:t>Примеры: </a:t>
            </a:r>
          </a:p>
          <a:p>
            <a:pPr marL="12573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Изучение стимулов и барьеров трудоустройства инвалидов необходимо для разработки соответствующей программы</a:t>
            </a:r>
          </a:p>
          <a:p>
            <a:pPr marL="12573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Анализ причин бездомности позволит уточнить программы профилактики данной проблемы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Анализ социальных проблем также включает обзор действующего законодательства и деятельности существующих институтов и организаций, работающих в этой сфере</a:t>
            </a:r>
          </a:p>
          <a:p>
            <a:pPr marL="355600"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bg1"/>
                </a:solidFill>
              </a:rPr>
              <a:t>Примеры: </a:t>
            </a:r>
          </a:p>
          <a:p>
            <a:pPr marL="1257300" lvl="2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Анализ региональных мер поддержки бывших заключенных позволить выявить сферы, в которых поддержка отсутствует или предоставляется в недостаточном объеме</a:t>
            </a:r>
          </a:p>
          <a:p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4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645389"/>
            <a:ext cx="8081654" cy="61086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Общие исследования сектора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5BDC9-E906-CCAC-7B9D-08208CEFDAC0}"/>
              </a:ext>
            </a:extLst>
          </p:cNvPr>
          <p:cNvSpPr txBox="1"/>
          <p:nvPr/>
        </p:nvSpPr>
        <p:spPr>
          <a:xfrm>
            <a:off x="890270" y="1482358"/>
            <a:ext cx="1085596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Наиболее востребованы темы, связанные с вопросами финансирования: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источники привлечения средств, структура бюджета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доля расходов на административные расходы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динамика общего объема и среднего чека пожертвований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… и актуальными вопросами управления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цифровизация НКО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информационная открытость НКО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развитие кадров (как НКО подходят к обучению сотрудников, как устроен обмен знаниями)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профессиональное и эмоциональное выгорания</a:t>
            </a:r>
          </a:p>
          <a:p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645389"/>
            <a:ext cx="8081654" cy="61086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Сравнительные исследования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22990" y="636270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5BDC9-E906-CCAC-7B9D-08208CEFDAC0}"/>
              </a:ext>
            </a:extLst>
          </p:cNvPr>
          <p:cNvSpPr txBox="1"/>
          <p:nvPr/>
        </p:nvSpPr>
        <p:spPr>
          <a:xfrm>
            <a:off x="890270" y="1482358"/>
            <a:ext cx="1085596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Сравнительные исследования могут носить характер НКО-НКО и НКО-сектор, то есть когда организации сравниваются между собой или организация с положением дел в секторе в целом или в конкретном направлении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Критерии для сравнения, которые интересны НКО: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число благополучателей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число сотрудников и размер заработных плат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бюджет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соотношение расходы/результат (кол-во благополучателей, оказанных услуг и т.д.)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bg1"/>
                </a:solidFill>
                <a:effectLst/>
              </a:rPr>
              <a:t>уровень информированности населения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уникальность услуг НКО и кол-во НКО работающих в аналогичных сферах</a:t>
            </a:r>
            <a:endParaRPr lang="ru-RU" sz="2200" b="0" i="0" dirty="0">
              <a:solidFill>
                <a:schemeClr val="bg1"/>
              </a:solidFill>
              <a:effectLst/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93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7E0D9D6F-7FC9-48AE-A7E6-5131EAED0465}" vid="{5FFFC254-88B3-44E6-AB48-66024C08C3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755</Words>
  <Application>Microsoft Office PowerPoint</Application>
  <PresentationFormat>Широкоэкранный</PresentationFormat>
  <Paragraphs>100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Wingdings</vt:lpstr>
      <vt:lpstr>Тема 1</vt:lpstr>
      <vt:lpstr>Оценка потребностей целевых групп проекта в исследованиях</vt:lpstr>
      <vt:lpstr>Источник данных</vt:lpstr>
      <vt:lpstr>Какие методы исследований применяются и будут востребованы?</vt:lpstr>
      <vt:lpstr>Какие исследования нужны НКО?</vt:lpstr>
      <vt:lpstr>Прикладные исследования (1)</vt:lpstr>
      <vt:lpstr>Прикладные исследования (2)</vt:lpstr>
      <vt:lpstr>Исследования социальных проблем</vt:lpstr>
      <vt:lpstr>Общие исследования сектора</vt:lpstr>
      <vt:lpstr>Сравнительные исследования</vt:lpstr>
      <vt:lpstr>Лучшие практики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потребностей целевых групп проекта в исследованиях</dc:title>
  <dc:creator>Yulia Skokova</dc:creator>
  <cp:lastModifiedBy>Yulia Skokova</cp:lastModifiedBy>
  <cp:revision>7</cp:revision>
  <dcterms:created xsi:type="dcterms:W3CDTF">2023-05-15T11:50:53Z</dcterms:created>
  <dcterms:modified xsi:type="dcterms:W3CDTF">2023-05-15T16:41:42Z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